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2"/>
  </p:notesMasterIdLst>
  <p:sldIdLst>
    <p:sldId id="325" r:id="rId2"/>
    <p:sldId id="356" r:id="rId3"/>
    <p:sldId id="363" r:id="rId4"/>
    <p:sldId id="362" r:id="rId5"/>
    <p:sldId id="365" r:id="rId6"/>
    <p:sldId id="357" r:id="rId7"/>
    <p:sldId id="358" r:id="rId8"/>
    <p:sldId id="361" r:id="rId9"/>
    <p:sldId id="364" r:id="rId10"/>
    <p:sldId id="302" r:id="rId11"/>
  </p:sldIdLst>
  <p:sldSz cx="9144000" cy="6858000" type="screen4x3"/>
  <p:notesSz cx="6794500" cy="99314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8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pos="2881">
          <p15:clr>
            <a:srgbClr val="A4A3A4"/>
          </p15:clr>
        </p15:guide>
        <p15:guide id="4" pos="203">
          <p15:clr>
            <a:srgbClr val="A4A3A4"/>
          </p15:clr>
        </p15:guide>
        <p15:guide id="5" pos="5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uhl Judith" initials="PJ" lastIdx="1" clrIdx="0">
    <p:extLst>
      <p:ext uri="{19B8F6BF-5375-455C-9EA6-DF929625EA0E}">
        <p15:presenceInfo xmlns:p15="http://schemas.microsoft.com/office/powerpoint/2012/main" userId="Pfuhl Jud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A"/>
    <a:srgbClr val="FF0000"/>
    <a:srgbClr val="F20000"/>
    <a:srgbClr val="F8C4A5"/>
    <a:srgbClr val="EE8258"/>
    <a:srgbClr val="FFFFFF"/>
    <a:srgbClr val="005022"/>
    <a:srgbClr val="76A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3094" autoAdjust="0"/>
  </p:normalViewPr>
  <p:slideViewPr>
    <p:cSldViewPr snapToGrid="0" snapToObjects="1">
      <p:cViewPr varScale="1">
        <p:scale>
          <a:sx n="107" d="100"/>
          <a:sy n="107" d="100"/>
        </p:scale>
        <p:origin x="1770" y="114"/>
      </p:cViewPr>
      <p:guideLst>
        <p:guide orient="horz" pos="868"/>
        <p:guide orient="horz" pos="3975"/>
        <p:guide pos="2881"/>
        <p:guide pos="203"/>
        <p:guide pos="5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-485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3T13:14:13.272" idx="1">
    <p:pos x="10" y="10"/>
    <p:text>Zu viele Bilder auf Seite 1- „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F2F1D8A-D5E4-49AA-99FE-4A5E4281AA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4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  <a:cs typeface="+mn-cs"/>
              </a:rPr>
              <a:t>Einen ersten Überblick über die Bedeutung der Begriffe Diskriminierung und Vorurteile findest du hier: </a:t>
            </a:r>
            <a:r>
              <a:rPr lang="de-DE" baseline="0" dirty="0" smtClean="0"/>
              <a:t>https://kja-freiburg.de/dvja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89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Diskriminierungen</a:t>
            </a:r>
            <a:r>
              <a:rPr lang="de-DE" baseline="0" dirty="0" smtClean="0"/>
              <a:t> sind meist keine „bewussten und absichtliche Prozesse“, sondern passiert (oft) unbewusst und liegt manchmal auch an vorgegeben und unreflektierten „Strukturen“: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Methodenvorschlag:</a:t>
            </a:r>
            <a:r>
              <a:rPr lang="de-DE" baseline="0" dirty="0" smtClean="0"/>
              <a:t> </a:t>
            </a:r>
            <a:r>
              <a:rPr lang="de-DE" dirty="0" smtClean="0"/>
              <a:t>Hier</a:t>
            </a:r>
            <a:r>
              <a:rPr lang="de-DE" baseline="0" dirty="0" smtClean="0"/>
              <a:t> könnten die Zuhörenden eventuell das Beispiel der Diskriminierungsform zuordnen. </a:t>
            </a:r>
            <a:br>
              <a:rPr lang="de-DE" baseline="0" dirty="0" smtClean="0"/>
            </a:br>
            <a:r>
              <a:rPr lang="de-DE" baseline="0" dirty="0" smtClean="0"/>
              <a:t>Jugendraum im Keller = </a:t>
            </a:r>
            <a:r>
              <a:rPr lang="de-DE" baseline="0" dirty="0" err="1" smtClean="0"/>
              <a:t>Ableismus</a:t>
            </a: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>Keine </a:t>
            </a:r>
            <a:r>
              <a:rPr lang="de-DE" baseline="0" dirty="0" err="1" smtClean="0"/>
              <a:t>PoC</a:t>
            </a:r>
            <a:r>
              <a:rPr lang="de-DE" baseline="0" dirty="0" smtClean="0"/>
              <a:t>-Gruppenkinder = Rassismus</a:t>
            </a:r>
            <a:br>
              <a:rPr lang="de-DE" baseline="0" dirty="0" smtClean="0"/>
            </a:br>
            <a:r>
              <a:rPr lang="de-DE" baseline="0" dirty="0" smtClean="0"/>
              <a:t>Einteilung in männlich und weiblich = Diskriminierung aufgrund der Geschlechtsidentität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1D8A-D5E4-49AA-99FE-4A5E4281AA6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2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4"/>
          <p:cNvCxnSpPr>
            <a:cxnSpLocks noChangeShapeType="1"/>
          </p:cNvCxnSpPr>
          <p:nvPr userDrawn="1"/>
        </p:nvCxnSpPr>
        <p:spPr bwMode="auto">
          <a:xfrm flipV="1">
            <a:off x="7758113" y="2238375"/>
            <a:ext cx="65087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17057" y="4714356"/>
            <a:ext cx="3105509" cy="1088571"/>
          </a:xfrm>
          <a:ln algn="ctr"/>
        </p:spPr>
        <p:txBody>
          <a:bodyPr/>
          <a:lstStyle>
            <a:lvl1pPr marL="0" indent="0" algn="r" eaLnBrk="1" hangingPunct="1">
              <a:buFontTx/>
              <a:buNone/>
              <a:defRPr sz="1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917057" y="2074482"/>
            <a:ext cx="3114219" cy="2445786"/>
          </a:xfrm>
          <a:ln algn="ctr"/>
        </p:spPr>
        <p:txBody>
          <a:bodyPr tIns="0" rIns="0"/>
          <a:lstStyle>
            <a:lvl1pPr algn="r" eaLnBrk="1" hangingPunct="1">
              <a:defRPr sz="2800" b="0" smtClean="0">
                <a:solidFill>
                  <a:schemeClr val="accent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50" y="719138"/>
            <a:ext cx="1677917" cy="1338139"/>
          </a:xfrm>
          <a:prstGeom prst="rect">
            <a:avLst/>
          </a:prstGeom>
        </p:spPr>
      </p:pic>
      <p:pic>
        <p:nvPicPr>
          <p:cNvPr id="8" name="Grafik 14" descr="Vorlage_A4-Blatt_gebrandet_1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513" y="814388"/>
            <a:ext cx="5305426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(letzte Fo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4986" y="0"/>
            <a:ext cx="9148985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solidFill>
                <a:schemeClr val="accent1"/>
              </a:solidFill>
              <a:ea typeface="ＭＳ Ｐゴシック" pitchFamily="28" charset="-128"/>
            </a:endParaRPr>
          </a:p>
        </p:txBody>
      </p:sp>
      <p:cxnSp>
        <p:nvCxnSpPr>
          <p:cNvPr id="3" name="Gerade Verbindung 14"/>
          <p:cNvCxnSpPr>
            <a:cxnSpLocks noChangeShapeType="1"/>
          </p:cNvCxnSpPr>
          <p:nvPr userDrawn="1"/>
        </p:nvCxnSpPr>
        <p:spPr bwMode="auto">
          <a:xfrm flipV="1">
            <a:off x="7758113" y="2238375"/>
            <a:ext cx="65087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411242" y="3870770"/>
            <a:ext cx="6394955" cy="1143000"/>
          </a:xfrm>
          <a:ln algn="ctr"/>
        </p:spPr>
        <p:txBody>
          <a:bodyPr tIns="0" rIns="0"/>
          <a:lstStyle>
            <a:lvl1pPr algn="r" eaLnBrk="1" hangingPunct="1">
              <a:defRPr sz="2800" b="0" smtClean="0">
                <a:solidFill>
                  <a:schemeClr val="bg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31" y="719138"/>
            <a:ext cx="1569588" cy="96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bschnittsüberschrift 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2265363"/>
            <a:ext cx="8034338" cy="28797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2400" dirty="0">
              <a:solidFill>
                <a:schemeClr val="accent1"/>
              </a:solidFill>
              <a:ea typeface="ＭＳ Ｐゴシック" pitchFamily="28" charset="-128"/>
            </a:endParaRPr>
          </a:p>
        </p:txBody>
      </p:sp>
      <p:cxnSp>
        <p:nvCxnSpPr>
          <p:cNvPr id="5" name="Gerade Verbindung 14"/>
          <p:cNvCxnSpPr>
            <a:cxnSpLocks noChangeShapeType="1"/>
          </p:cNvCxnSpPr>
          <p:nvPr userDrawn="1"/>
        </p:nvCxnSpPr>
        <p:spPr bwMode="auto">
          <a:xfrm flipV="1">
            <a:off x="7758113" y="2238375"/>
            <a:ext cx="65087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3004" y="5317262"/>
            <a:ext cx="6304484" cy="1088571"/>
          </a:xfrm>
          <a:ln algn="ctr"/>
        </p:spPr>
        <p:txBody>
          <a:bodyPr/>
          <a:lstStyle>
            <a:lvl1pPr marL="0" indent="0" algn="r" eaLnBrk="1" hangingPunct="1">
              <a:buFontTx/>
              <a:buNone/>
              <a:defRPr sz="1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493003" y="3870770"/>
            <a:ext cx="6313194" cy="1143000"/>
          </a:xfrm>
          <a:ln algn="ctr"/>
        </p:spPr>
        <p:txBody>
          <a:bodyPr tIns="0" rIns="0"/>
          <a:lstStyle>
            <a:lvl1pPr algn="r" eaLnBrk="1" hangingPunct="1">
              <a:defRPr sz="2800" b="0" smtClean="0">
                <a:solidFill>
                  <a:schemeClr val="bg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50" y="812921"/>
            <a:ext cx="1677917" cy="115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bschnittsüberschrif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4"/>
          <p:cNvCxnSpPr>
            <a:cxnSpLocks noChangeShapeType="1"/>
          </p:cNvCxnSpPr>
          <p:nvPr userDrawn="1"/>
        </p:nvCxnSpPr>
        <p:spPr bwMode="auto">
          <a:xfrm flipV="1">
            <a:off x="7758113" y="2238375"/>
            <a:ext cx="65087" cy="433705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Line 71"/>
          <p:cNvSpPr>
            <a:spLocks noChangeShapeType="1"/>
          </p:cNvSpPr>
          <p:nvPr userDrawn="1"/>
        </p:nvSpPr>
        <p:spPr bwMode="auto">
          <a:xfrm>
            <a:off x="0" y="5130800"/>
            <a:ext cx="801846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776" y="5255433"/>
            <a:ext cx="6650006" cy="1088571"/>
          </a:xfrm>
          <a:ln algn="ctr"/>
        </p:spPr>
        <p:txBody>
          <a:bodyPr/>
          <a:lstStyle>
            <a:lvl1pPr marL="0" indent="0" algn="r" eaLnBrk="1" hangingPunct="1">
              <a:buFontTx/>
              <a:buNone/>
              <a:defRPr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</a:p>
        </p:txBody>
      </p:sp>
      <p:sp>
        <p:nvSpPr>
          <p:cNvPr id="8090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1368774" y="2145932"/>
            <a:ext cx="6650007" cy="2873123"/>
          </a:xfrm>
          <a:ln algn="ctr"/>
        </p:spPr>
        <p:txBody>
          <a:bodyPr tIns="0" rIns="0"/>
          <a:lstStyle>
            <a:lvl1pPr algn="r" eaLnBrk="1" hangingPunct="1">
              <a:defRPr sz="3000" b="0" smtClean="0">
                <a:solidFill>
                  <a:schemeClr val="accent1"/>
                </a:solidFill>
                <a:latin typeface="+mj-lt"/>
                <a:ea typeface="ＭＳ Ｐゴシック" pitchFamily="34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50" y="719138"/>
            <a:ext cx="1677917" cy="133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180000"/>
            <a:ext cx="7034081" cy="8953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000" y="1728000"/>
            <a:ext cx="7960659" cy="418847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92138" y="6519863"/>
            <a:ext cx="1331912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6075-8F36-4D64-9126-FD8426B05547}" type="datetime1">
              <a:rPr lang="de-DE" smtClean="0"/>
              <a:pPr>
                <a:defRPr/>
              </a:pPr>
              <a:t>18.04.2023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180000"/>
            <a:ext cx="7034081" cy="8953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6000" y="1728000"/>
            <a:ext cx="3852000" cy="42129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4400" y="1728000"/>
            <a:ext cx="3852000" cy="42129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4A46-4E07-4391-9398-7ACEDD4EB202}" type="datetime1">
              <a:rPr lang="de-DE" smtClean="0"/>
              <a:pPr>
                <a:defRPr/>
              </a:pPr>
              <a:t>18.04.2023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138" y="6519863"/>
            <a:ext cx="1331912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180000"/>
            <a:ext cx="7034081" cy="8953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E5C6-5567-4887-B22A-F6D49DCE0324}" type="datetime1">
              <a:rPr lang="de-DE" smtClean="0"/>
              <a:pPr>
                <a:defRPr/>
              </a:pPr>
              <a:t>18.04.2023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138" y="6519863"/>
            <a:ext cx="1331912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9F27-0165-43A7-AC54-F3FE4C69B631}" type="datetime1">
              <a:rPr lang="de-DE" smtClean="0"/>
              <a:pPr>
                <a:defRPr/>
              </a:pPr>
              <a:t>18.04.2023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138" y="6519863"/>
            <a:ext cx="1331912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8922" y="4876800"/>
            <a:ext cx="5486400" cy="566738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18922" y="1728001"/>
            <a:ext cx="5486400" cy="30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18922" y="5515362"/>
            <a:ext cx="5486400" cy="73303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9C84-5A89-4F68-82D5-29E471EE7A09}" type="datetime1">
              <a:rPr lang="de-DE" smtClean="0"/>
              <a:pPr>
                <a:defRPr/>
              </a:pPr>
              <a:t>18.04.2023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138" y="6519863"/>
            <a:ext cx="1331912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180000"/>
            <a:ext cx="7034081" cy="8953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6000" y="1728000"/>
            <a:ext cx="7960659" cy="4220309"/>
          </a:xfrm>
        </p:spPr>
        <p:txBody>
          <a:bodyPr/>
          <a:lstStyle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E811-F3D6-4186-B1C9-65959ADF23FA}" type="datetime1">
              <a:rPr lang="de-DE" smtClean="0"/>
              <a:pPr>
                <a:defRPr/>
              </a:pPr>
              <a:t>18.04.2023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92138" y="6519863"/>
            <a:ext cx="1331912" cy="214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138" y="1741488"/>
            <a:ext cx="795972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076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92138" y="192088"/>
            <a:ext cx="70342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8091488" y="6502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fld id="{91D4F04E-0A80-4F75-A550-DF1017AEB69A}" type="slidenum">
              <a:rPr lang="de-DE" sz="800">
                <a:solidFill>
                  <a:schemeClr val="accent1"/>
                </a:solidFill>
                <a:latin typeface="+mn-lt"/>
                <a:cs typeface="Arial" charset="0"/>
              </a:rPr>
              <a:pPr algn="r" eaLnBrk="0" hangingPunct="0">
                <a:defRPr/>
              </a:pPr>
              <a:t>‹Nr.›</a:t>
            </a:fld>
            <a:endParaRPr lang="de-DE" sz="800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 userDrawn="1"/>
        </p:nvSpPr>
        <p:spPr bwMode="auto">
          <a:xfrm>
            <a:off x="0" y="6767513"/>
            <a:ext cx="9144000" cy="904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DA001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pitchFamily="28" charset="-128"/>
            </a:endParaRPr>
          </a:p>
        </p:txBody>
      </p:sp>
      <p:sp>
        <p:nvSpPr>
          <p:cNvPr id="1091" name="Line 67"/>
          <p:cNvSpPr>
            <a:spLocks noChangeShapeType="1"/>
          </p:cNvSpPr>
          <p:nvPr userDrawn="1"/>
        </p:nvSpPr>
        <p:spPr bwMode="auto">
          <a:xfrm>
            <a:off x="0" y="6434138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1095" name="Line 71"/>
          <p:cNvSpPr>
            <a:spLocks noChangeShapeType="1"/>
          </p:cNvSpPr>
          <p:nvPr userDrawn="1"/>
        </p:nvSpPr>
        <p:spPr bwMode="auto">
          <a:xfrm>
            <a:off x="0" y="1223963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92138" y="6502400"/>
            <a:ext cx="911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Kundendialog, Referat Kommunikation</a:t>
            </a:r>
            <a:endParaRPr lang="de-DE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497638" y="6518275"/>
            <a:ext cx="1593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30FBBF3-1E01-4DD4-8602-73345D167F8D}" type="datetime1">
              <a:rPr lang="de-DE" smtClean="0"/>
              <a:pPr>
                <a:defRPr/>
              </a:pPr>
              <a:t>18.04.2023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5" y="315004"/>
            <a:ext cx="1107911" cy="883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1" r:id="rId6"/>
    <p:sldLayoutId id="2147483892" r:id="rId7"/>
    <p:sldLayoutId id="2147483893" r:id="rId8"/>
    <p:sldLayoutId id="2147483894" r:id="rId9"/>
    <p:sldLayoutId id="2147483895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ＭＳ Ｐゴシック" pitchFamily="28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ea typeface="ＭＳ Ｐゴシック" pitchFamily="28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5022"/>
          </a:solidFill>
          <a:latin typeface="Arial" charset="0"/>
          <a:ea typeface="ＭＳ Ｐゴシック" pitchFamily="28" charset="-128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50000"/>
        <a:buFont typeface="Lucida Sans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28" charset="-128"/>
          <a:cs typeface="Calibri" pitchFamily="34" charset="0"/>
        </a:defRPr>
      </a:lvl1pPr>
      <a:lvl2pPr marL="628650" indent="-180975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50000"/>
        <a:buFont typeface="Lucida Sans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28" charset="-128"/>
          <a:cs typeface="Calibri" pitchFamily="34" charset="0"/>
        </a:defRPr>
      </a:lvl2pPr>
      <a:lvl3pPr marL="990600" indent="-180975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150000"/>
        <a:buFont typeface="Lucida Sans" pitchFamily="34" charset="0"/>
        <a:buChar char="•"/>
        <a:defRPr>
          <a:solidFill>
            <a:schemeClr val="tx1"/>
          </a:solidFill>
          <a:latin typeface="+mn-lt"/>
          <a:ea typeface="ＭＳ Ｐゴシック" pitchFamily="28" charset="-128"/>
          <a:cs typeface="Calibri" pitchFamily="34" charset="0"/>
        </a:defRPr>
      </a:lvl3pPr>
      <a:lvl4pPr marL="1438275" indent="-180975" algn="l" rtl="0" eaLnBrk="0" fontAlgn="base" hangingPunct="0">
        <a:spcBef>
          <a:spcPct val="80000"/>
        </a:spcBef>
        <a:spcAft>
          <a:spcPct val="0"/>
        </a:spcAft>
        <a:buClr>
          <a:schemeClr val="tx2"/>
        </a:buClr>
        <a:buFont typeface="Lucida Sans" pitchFamily="34" charset="0"/>
        <a:buChar char="•"/>
        <a:defRPr sz="1600">
          <a:solidFill>
            <a:schemeClr val="tx1"/>
          </a:solidFill>
          <a:latin typeface="Lucida Sans" pitchFamily="34" charset="0"/>
          <a:ea typeface="ＭＳ Ｐゴシック" pitchFamily="28" charset="-128"/>
          <a:cs typeface="Calibri" pitchFamily="34" charset="0"/>
        </a:defRPr>
      </a:lvl4pPr>
      <a:lvl5pPr marL="1795463" indent="-174625" algn="l" rtl="0" eaLnBrk="0" fontAlgn="base" hangingPunct="0">
        <a:spcBef>
          <a:spcPct val="80000"/>
        </a:spcBef>
        <a:spcAft>
          <a:spcPct val="0"/>
        </a:spcAft>
        <a:buClr>
          <a:schemeClr val="tx2"/>
        </a:buClr>
        <a:buSzPct val="75000"/>
        <a:buFont typeface="Lucida Sans" pitchFamily="34" charset="0"/>
        <a:buChar char="•"/>
        <a:defRPr sz="1400">
          <a:solidFill>
            <a:schemeClr val="tx1"/>
          </a:solidFill>
          <a:latin typeface="Lucida Sans" pitchFamily="34" charset="0"/>
          <a:ea typeface="ＭＳ Ｐゴシック" pitchFamily="28" charset="-128"/>
          <a:cs typeface="Calibri" pitchFamily="34" charset="0"/>
        </a:defRPr>
      </a:lvl5pPr>
      <a:lvl6pPr marL="22685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6pPr>
      <a:lvl7pPr marL="27257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7pPr>
      <a:lvl8pPr marL="31829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8pPr>
      <a:lvl9pPr marL="3640138" indent="-1905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5021"/>
        </a:buClr>
        <a:buChar char="»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www,kja.freiburg,de/dvj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577911" y="5769429"/>
            <a:ext cx="6304484" cy="1088571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435" name="Titel 5"/>
          <p:cNvSpPr>
            <a:spLocks noGrp="1"/>
          </p:cNvSpPr>
          <p:nvPr>
            <p:ph type="ctrTitle"/>
          </p:nvPr>
        </p:nvSpPr>
        <p:spPr>
          <a:xfrm>
            <a:off x="1630163" y="4369525"/>
            <a:ext cx="6313194" cy="1808175"/>
          </a:xfrm>
          <a:ln/>
        </p:spPr>
        <p:txBody>
          <a:bodyPr/>
          <a:lstStyle/>
          <a:p>
            <a:r>
              <a:rPr lang="de-DE" dirty="0" smtClean="0"/>
              <a:t>IN DER JUGENDARBEIT</a:t>
            </a:r>
            <a:br>
              <a:rPr lang="de-DE" dirty="0" smtClean="0"/>
            </a:br>
            <a:r>
              <a:rPr lang="de-DE" dirty="0" smtClean="0"/>
              <a:t>GIBT ES KEINE</a:t>
            </a:r>
            <a:br>
              <a:rPr lang="de-DE" dirty="0" smtClean="0"/>
            </a:br>
            <a:r>
              <a:rPr lang="de-DE" dirty="0" smtClean="0"/>
              <a:t>DISKRIMINIERUNG</a:t>
            </a:r>
            <a:br>
              <a:rPr lang="de-DE" dirty="0" smtClean="0"/>
            </a:br>
            <a:r>
              <a:rPr lang="de-DE" sz="8000" dirty="0" smtClean="0">
                <a:solidFill>
                  <a:srgbClr val="DA001A"/>
                </a:solidFill>
              </a:rPr>
              <a:t>DOCH!</a:t>
            </a:r>
            <a:endParaRPr lang="de-DE" sz="8000" dirty="0">
              <a:solidFill>
                <a:srgbClr val="DA001A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1">
            <a:off x="239758" y="2266472"/>
            <a:ext cx="2220686" cy="222068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39">
            <a:off x="79229" y="4528295"/>
            <a:ext cx="2220686" cy="222068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57">
            <a:off x="405997" y="3915"/>
            <a:ext cx="2214076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1"/>
          <p:cNvSpPr>
            <a:spLocks noGrp="1"/>
          </p:cNvSpPr>
          <p:nvPr>
            <p:ph type="ctrTitle"/>
          </p:nvPr>
        </p:nvSpPr>
        <p:spPr>
          <a:xfrm>
            <a:off x="1136393" y="3962400"/>
            <a:ext cx="6892960" cy="2451652"/>
          </a:xfrm>
          <a:ln/>
        </p:spPr>
        <p:txBody>
          <a:bodyPr/>
          <a:lstStyle/>
          <a:p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731520" y="5456139"/>
            <a:ext cx="5401574" cy="41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Mehr Infos &amp; Methoden: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www.kja-freiburg.de/dvja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Diskriminierungskritische </a:t>
            </a:r>
            <a:b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</a:br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und vorurteilsbewusste Jugendarbeit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030582" y="2451682"/>
            <a:ext cx="5506077" cy="41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1" dirty="0" smtClean="0">
                <a:solidFill>
                  <a:srgbClr val="DA001A"/>
                </a:solidFill>
              </a:rPr>
              <a:t>Unser Ziel:</a:t>
            </a:r>
          </a:p>
          <a:p>
            <a:pPr marL="0" indent="0">
              <a:buNone/>
            </a:pPr>
            <a:r>
              <a:rPr lang="de-DE" sz="2000" dirty="0" smtClean="0"/>
              <a:t>Die Jugendarbeit in der Erzdiözese Freiburg arbeitet daran, diskriminierungskritisch und vorurteilsbewusst zu werden.</a:t>
            </a:r>
          </a:p>
          <a:p>
            <a:pPr marL="0" indent="0">
              <a:buNone/>
            </a:pPr>
            <a:endParaRPr lang="de-DE" sz="2000" kern="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de-DE" sz="2000" i="1" kern="0" dirty="0" smtClean="0">
                <a:solidFill>
                  <a:srgbClr val="DA001A"/>
                </a:solidFill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de-DE" sz="2000" i="1" kern="0" dirty="0" smtClean="0">
                <a:solidFill>
                  <a:srgbClr val="DA001A"/>
                </a:solidFill>
                <a:ea typeface="ＭＳ Ｐゴシック" pitchFamily="34" charset="-128"/>
              </a:rPr>
              <a:t>Der erste Schritt, ist anzuerkennen, dass es Diskriminierung und Vorurteile auch in der Kirchlichen Jugendarbeit gibt.</a:t>
            </a:r>
            <a:endParaRPr lang="de-DE" sz="2000" i="1" kern="0" dirty="0">
              <a:solidFill>
                <a:srgbClr val="DA001A"/>
              </a:solidFill>
              <a:ea typeface="ＭＳ Ｐゴシック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" y="2336511"/>
            <a:ext cx="2884811" cy="2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Diskriminierungskritische </a:t>
            </a:r>
            <a:b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</a:br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und vorurteilsbewusste Jugendarbeit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169920" y="2268802"/>
            <a:ext cx="5195604" cy="24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630000" indent="-457200">
              <a:buNone/>
            </a:pPr>
            <a:r>
              <a:rPr lang="de-DE" dirty="0">
                <a:solidFill>
                  <a:srgbClr val="DA001A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dirty="0"/>
              <a:t>Wo erlebst du / erlebt ihr Diskriminierung?</a:t>
            </a:r>
          </a:p>
          <a:p>
            <a:pPr marL="630000" indent="-457200">
              <a:buNone/>
            </a:pPr>
            <a:r>
              <a:rPr lang="de-DE" dirty="0" smtClean="0"/>
              <a:t> </a:t>
            </a:r>
          </a:p>
          <a:p>
            <a:pPr marL="630000" indent="-457200">
              <a:buNone/>
            </a:pPr>
            <a:r>
              <a:rPr lang="de-DE" dirty="0">
                <a:solidFill>
                  <a:srgbClr val="DA001A"/>
                </a:solidFill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/>
              <a:t>Wo </a:t>
            </a:r>
            <a:r>
              <a:rPr lang="de-DE" dirty="0"/>
              <a:t>erlebst du / erlebt ihr eine diskriminierungskritische und vorurteilsbewusste </a:t>
            </a:r>
            <a:r>
              <a:rPr lang="de-DE" dirty="0" smtClean="0"/>
              <a:t>Jugendarbeit?</a:t>
            </a:r>
            <a:endParaRPr lang="de-DE" sz="2000" i="1" kern="0" dirty="0">
              <a:solidFill>
                <a:srgbClr val="DA001A"/>
              </a:solidFill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1682"/>
            <a:ext cx="3256089" cy="19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Formen der Diskriminierung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2598821" y="1995577"/>
            <a:ext cx="6376736" cy="30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de-DE" dirty="0" smtClean="0"/>
              <a:t>aufgrund Herkunft, Hautfarbe, Haare, Name, … </a:t>
            </a:r>
            <a:r>
              <a:rPr lang="de-DE" dirty="0" smtClean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Rassismus</a:t>
            </a:r>
            <a:br>
              <a:rPr lang="de-DE" dirty="0" smtClean="0">
                <a:sym typeface="Wingdings" panose="05000000000000000000" pitchFamily="2" charset="2"/>
              </a:rPr>
            </a:br>
            <a:endParaRPr lang="de-DE" dirty="0"/>
          </a:p>
          <a:p>
            <a:pPr lvl="1"/>
            <a:r>
              <a:rPr lang="de-DE" dirty="0" smtClean="0"/>
              <a:t>aufgrund sozialer Herkunft, sozialer Position, … </a:t>
            </a:r>
            <a:r>
              <a:rPr lang="de-DE" dirty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err="1" smtClean="0">
                <a:sym typeface="Wingdings" panose="05000000000000000000" pitchFamily="2" charset="2"/>
              </a:rPr>
              <a:t>Klassismus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endParaRPr lang="de-DE" dirty="0"/>
          </a:p>
          <a:p>
            <a:pPr lvl="1"/>
            <a:r>
              <a:rPr lang="de-DE" dirty="0" smtClean="0"/>
              <a:t>aufgrund des Alters </a:t>
            </a:r>
            <a:r>
              <a:rPr lang="de-DE" dirty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err="1" smtClean="0"/>
              <a:t>Ageismus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lvl="1"/>
            <a:r>
              <a:rPr lang="de-DE" dirty="0" smtClean="0"/>
              <a:t>aufgrund der Geschlechtsidentität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aufgrund der </a:t>
            </a:r>
            <a:r>
              <a:rPr lang="de-DE" dirty="0"/>
              <a:t>s</a:t>
            </a:r>
            <a:r>
              <a:rPr lang="de-DE" dirty="0" smtClean="0"/>
              <a:t>exuellen Orientierung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sz="2000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8756"/>
            <a:ext cx="2893423" cy="2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Formen der Diskriminierung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2547062" y="1954377"/>
            <a:ext cx="6376736" cy="41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de-DE" dirty="0" smtClean="0"/>
              <a:t>aufgrund </a:t>
            </a:r>
            <a:r>
              <a:rPr lang="de-DE" dirty="0"/>
              <a:t>v</a:t>
            </a:r>
            <a:r>
              <a:rPr lang="de-DE" dirty="0" smtClean="0"/>
              <a:t>on Behinderungen </a:t>
            </a:r>
            <a:r>
              <a:rPr lang="de-DE" dirty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err="1" smtClean="0"/>
              <a:t>Ableismus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smtClean="0"/>
              <a:t>aufgrund des Aussehens </a:t>
            </a:r>
            <a:r>
              <a:rPr lang="de-DE" dirty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err="1" smtClean="0"/>
              <a:t>Lookismus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lvl="1"/>
            <a:r>
              <a:rPr lang="de-DE" dirty="0" smtClean="0"/>
              <a:t>aufgrund des jüdischen Glaubens </a:t>
            </a:r>
            <a:r>
              <a:rPr lang="de-DE" dirty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smtClean="0"/>
              <a:t>Antisemitismus</a:t>
            </a:r>
            <a:br>
              <a:rPr lang="de-DE" dirty="0" smtClean="0"/>
            </a:br>
            <a:endParaRPr lang="de-DE" dirty="0"/>
          </a:p>
          <a:p>
            <a:pPr lvl="1"/>
            <a:r>
              <a:rPr lang="de-DE" dirty="0" smtClean="0"/>
              <a:t>aufgrund </a:t>
            </a:r>
            <a:r>
              <a:rPr lang="de-DE" dirty="0"/>
              <a:t>des </a:t>
            </a:r>
            <a:r>
              <a:rPr lang="de-DE" dirty="0" smtClean="0"/>
              <a:t>muslimischen Glaubens </a:t>
            </a:r>
            <a:r>
              <a:rPr lang="de-DE" dirty="0">
                <a:solidFill>
                  <a:srgbClr val="DA001A"/>
                </a:solidFill>
                <a:latin typeface="+mj-lt"/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de-DE" dirty="0" smtClean="0"/>
              <a:t>Antimuslimischer Rassismus</a:t>
            </a:r>
            <a:br>
              <a:rPr lang="de-DE" dirty="0" smtClean="0"/>
            </a:br>
            <a:endParaRPr lang="de-DE" dirty="0"/>
          </a:p>
          <a:p>
            <a:pPr lvl="1"/>
            <a:r>
              <a:rPr lang="de-DE" dirty="0" smtClean="0"/>
              <a:t>Rassismus </a:t>
            </a:r>
            <a:r>
              <a:rPr lang="de-DE" dirty="0"/>
              <a:t>gegenüber Rom*</a:t>
            </a:r>
            <a:r>
              <a:rPr lang="de-DE" dirty="0" err="1"/>
              <a:t>nja</a:t>
            </a:r>
            <a:r>
              <a:rPr lang="de-DE" dirty="0"/>
              <a:t> und </a:t>
            </a:r>
            <a:r>
              <a:rPr lang="de-DE" dirty="0" err="1" smtClean="0"/>
              <a:t>Sint</a:t>
            </a:r>
            <a:r>
              <a:rPr lang="de-DE" dirty="0" smtClean="0"/>
              <a:t>*</a:t>
            </a:r>
            <a:r>
              <a:rPr lang="de-DE" dirty="0" err="1" smtClean="0"/>
              <a:t>izze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 smtClean="0"/>
              <a:t>Antiromaismus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lvl="1"/>
            <a:endParaRPr lang="de-DE" dirty="0"/>
          </a:p>
          <a:p>
            <a:pPr lvl="1"/>
            <a:endParaRPr lang="de-DE" sz="2000" i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8756"/>
            <a:ext cx="2893423" cy="2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DA001A"/>
                </a:solidFill>
                <a:ea typeface="ＭＳ Ｐゴシック" pitchFamily="34" charset="-128"/>
              </a:rPr>
              <a:t>Jugendarbeit ist diskriminierend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150014" y="2268349"/>
            <a:ext cx="5479951" cy="41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1" dirty="0" smtClean="0">
                <a:solidFill>
                  <a:srgbClr val="DA001A"/>
                </a:solidFill>
              </a:rPr>
              <a:t>Analyse</a:t>
            </a:r>
          </a:p>
          <a:p>
            <a:pPr marL="0" indent="0">
              <a:buNone/>
            </a:pPr>
            <a:r>
              <a:rPr lang="de-DE" sz="2000" dirty="0" smtClean="0"/>
              <a:t>Die Frage ob ein junger Mensch mit Angeboten der Jugendpastoral gemeint ist – und nicht nur irgendwie mitgemeint ist – ist nach wie vor abhängig von Herkunft, Status, Geschlechtsidentität, Bildungshintergrund, körperlichen Fähigkeiten …</a:t>
            </a:r>
            <a:endParaRPr lang="de-DE" sz="2000" kern="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de-DE" sz="2000" kern="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de-DE" sz="2000" kern="0" dirty="0" smtClean="0">
                <a:ea typeface="ＭＳ Ｐゴシック" pitchFamily="34" charset="-128"/>
              </a:rPr>
              <a:t>Angebote der Jugendpastoral werden für bestimmte Jugendliche konzipiert und schließen damit andere (</a:t>
            </a:r>
            <a:r>
              <a:rPr lang="de-DE" sz="2000" kern="0" dirty="0" err="1" smtClean="0">
                <a:ea typeface="ＭＳ Ｐゴシック" pitchFamily="34" charset="-128"/>
              </a:rPr>
              <a:t>un</a:t>
            </a:r>
            <a:r>
              <a:rPr lang="de-DE" sz="2000" kern="0" dirty="0" smtClean="0">
                <a:ea typeface="ＭＳ Ｐゴシック" pitchFamily="34" charset="-128"/>
              </a:rPr>
              <a:t>)bewusst aus.</a:t>
            </a:r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822"/>
            <a:ext cx="2893423" cy="2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DA001A"/>
                </a:solidFill>
              </a:rPr>
              <a:t>Beispiele für </a:t>
            </a:r>
            <a:r>
              <a:rPr lang="de-DE" b="1" dirty="0">
                <a:solidFill>
                  <a:srgbClr val="DA001A"/>
                </a:solidFill>
              </a:rPr>
              <a:t>Diskriminierung </a:t>
            </a:r>
            <a:r>
              <a:rPr lang="de-DE" b="1" dirty="0" smtClean="0">
                <a:solidFill>
                  <a:srgbClr val="DA001A"/>
                </a:solidFill>
              </a:rPr>
              <a:t>in der Kirchlichen Jugendarbeit: </a:t>
            </a:r>
            <a:endParaRPr lang="de-DE" dirty="0" smtClean="0">
              <a:solidFill>
                <a:srgbClr val="DA001A"/>
              </a:solidFill>
              <a:ea typeface="ＭＳ Ｐゴシック" pitchFamily="34" charset="-128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2290354" y="1381436"/>
            <a:ext cx="6278880" cy="41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de-DE" dirty="0"/>
              <a:t>D</a:t>
            </a:r>
            <a:r>
              <a:rPr lang="de-DE" dirty="0" smtClean="0"/>
              <a:t>er Jugendraum ist im Keller und nur über eine Treppe erreichbar.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endParaRPr lang="de-DE" dirty="0"/>
          </a:p>
          <a:p>
            <a:pPr lvl="1"/>
            <a:r>
              <a:rPr lang="de-DE" dirty="0" smtClean="0"/>
              <a:t>Wenn es keine Schwarzen Gruppenleiter*innen gibt, besteht </a:t>
            </a:r>
            <a:r>
              <a:rPr lang="de-DE" dirty="0"/>
              <a:t>die Gefahr, dass </a:t>
            </a:r>
            <a:r>
              <a:rPr lang="de-DE" dirty="0" err="1" smtClean="0"/>
              <a:t>BIPoC</a:t>
            </a:r>
            <a:r>
              <a:rPr lang="de-DE" dirty="0" smtClean="0"/>
              <a:t>-Gruppenkinder (</a:t>
            </a:r>
            <a:r>
              <a:rPr lang="en-US" b="1" dirty="0" smtClean="0"/>
              <a:t>B</a:t>
            </a:r>
            <a:r>
              <a:rPr lang="en-US" dirty="0" smtClean="0"/>
              <a:t>lack</a:t>
            </a:r>
            <a:r>
              <a:rPr lang="en-US" dirty="0"/>
              <a:t>, </a:t>
            </a:r>
            <a:r>
              <a:rPr lang="en-US" b="1" dirty="0"/>
              <a:t>I</a:t>
            </a:r>
            <a:r>
              <a:rPr lang="en-US" dirty="0"/>
              <a:t>ndigenous and </a:t>
            </a:r>
            <a:r>
              <a:rPr lang="en-US" b="1" dirty="0"/>
              <a:t>P</a:t>
            </a:r>
            <a:r>
              <a:rPr lang="en-US" dirty="0"/>
              <a:t>eople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 smtClean="0"/>
              <a:t>C</a:t>
            </a:r>
            <a:r>
              <a:rPr lang="en-US" dirty="0" smtClean="0"/>
              <a:t>olor) </a:t>
            </a:r>
            <a:r>
              <a:rPr lang="de-DE" dirty="0" smtClean="0"/>
              <a:t>davon </a:t>
            </a:r>
            <a:r>
              <a:rPr lang="de-DE" dirty="0"/>
              <a:t>ausgehen</a:t>
            </a:r>
            <a:r>
              <a:rPr lang="de-DE" dirty="0" smtClean="0"/>
              <a:t>, </a:t>
            </a:r>
            <a:r>
              <a:rPr lang="de-DE" dirty="0"/>
              <a:t>niemals </a:t>
            </a:r>
            <a:r>
              <a:rPr lang="de-DE" dirty="0" smtClean="0"/>
              <a:t>Gruppenleiter*innen werden zu können.</a:t>
            </a:r>
            <a:r>
              <a:rPr lang="de-DE" dirty="0">
                <a:sym typeface="Wingdings" panose="05000000000000000000" pitchFamily="2" charset="2"/>
              </a:rPr>
              <a:t/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/>
          </a:p>
          <a:p>
            <a:pPr lvl="1"/>
            <a:r>
              <a:rPr lang="de-DE" dirty="0" smtClean="0"/>
              <a:t>Wenn Einteilungen (Spiele, Schlafräume, </a:t>
            </a:r>
            <a:br>
              <a:rPr lang="de-DE" dirty="0" smtClean="0"/>
            </a:br>
            <a:r>
              <a:rPr lang="de-DE" dirty="0" smtClean="0"/>
              <a:t>Toiletten) in „männlich“ und „weiblich“ </a:t>
            </a:r>
            <a:br>
              <a:rPr lang="de-DE" dirty="0" smtClean="0"/>
            </a:br>
            <a:r>
              <a:rPr lang="de-DE" dirty="0" smtClean="0"/>
              <a:t>vorgenommen werden.  </a:t>
            </a:r>
            <a:br>
              <a:rPr lang="de-DE" dirty="0" smtClean="0"/>
            </a:br>
            <a:endParaRPr lang="de-DE" dirty="0" smtClean="0"/>
          </a:p>
          <a:p>
            <a:pPr marL="447675" lvl="1" indent="0">
              <a:buNone/>
            </a:pPr>
            <a:endParaRPr lang="de-DE" dirty="0" smtClean="0"/>
          </a:p>
          <a:p>
            <a:endParaRPr lang="de-DE" sz="2000" i="1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03590" y="5291571"/>
            <a:ext cx="8473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rgbClr val="DA001A"/>
                </a:solidFill>
                <a:sym typeface="Wingdings" panose="05000000000000000000" pitchFamily="2" charset="2"/>
              </a:rPr>
              <a:t> </a:t>
            </a:r>
            <a:r>
              <a:rPr lang="de-DE" sz="2000" b="1" dirty="0" smtClean="0">
                <a:latin typeface="+mn-lt"/>
                <a:ea typeface="ＭＳ Ｐゴシック" pitchFamily="28" charset="-128"/>
                <a:cs typeface="Calibri" pitchFamily="34" charset="0"/>
              </a:rPr>
              <a:t>Personen werden in </a:t>
            </a:r>
            <a:r>
              <a:rPr lang="de-DE" sz="2000" b="1" dirty="0">
                <a:latin typeface="+mn-lt"/>
                <a:ea typeface="ＭＳ Ｐゴシック" pitchFamily="28" charset="-128"/>
                <a:cs typeface="Calibri" pitchFamily="34" charset="0"/>
              </a:rPr>
              <a:t>ihrer Identität und ihren Bedürfnissen </a:t>
            </a:r>
            <a:r>
              <a:rPr lang="de-DE" sz="2000" b="1" dirty="0" smtClean="0">
                <a:latin typeface="+mn-lt"/>
                <a:ea typeface="ＭＳ Ｐゴシック" pitchFamily="28" charset="-128"/>
                <a:cs typeface="Calibri" pitchFamily="34" charset="0"/>
              </a:rPr>
              <a:t>nicht wahrgenommen und verletzt. So bekommen sie das </a:t>
            </a:r>
            <a:r>
              <a:rPr lang="de-DE" sz="2000" b="1" dirty="0">
                <a:latin typeface="+mn-lt"/>
                <a:ea typeface="ＭＳ Ｐゴシック" pitchFamily="28" charset="-128"/>
                <a:cs typeface="Calibri" pitchFamily="34" charset="0"/>
              </a:rPr>
              <a:t>Gefühl </a:t>
            </a:r>
            <a:r>
              <a:rPr lang="de-DE" sz="2000" b="1" dirty="0" smtClean="0">
                <a:latin typeface="+mn-lt"/>
                <a:ea typeface="ＭＳ Ｐゴシック" pitchFamily="28" charset="-128"/>
                <a:cs typeface="Calibri" pitchFamily="34" charset="0"/>
              </a:rPr>
              <a:t>(vermittelt), </a:t>
            </a:r>
            <a:r>
              <a:rPr lang="de-DE" sz="2000" b="1" dirty="0">
                <a:latin typeface="+mn-lt"/>
                <a:ea typeface="ＭＳ Ｐゴシック" pitchFamily="28" charset="-128"/>
                <a:cs typeface="Calibri" pitchFamily="34" charset="0"/>
              </a:rPr>
              <a:t>dass sie selbst „falsch“ sind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4" y="2648912"/>
            <a:ext cx="2034056" cy="20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Jugendarbeit muss sich</a:t>
            </a:r>
            <a:b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</a:br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Diskriminierungserfahrungen stellen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039291" y="1399592"/>
            <a:ext cx="5778138" cy="45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1pPr>
            <a:lvl2pPr marL="62865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2pPr>
            <a:lvl3pPr marL="990600" indent="-1809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50000"/>
              <a:buFont typeface="Lucida Sans" pitchFamily="34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28" charset="-128"/>
                <a:cs typeface="Calibri" pitchFamily="34" charset="0"/>
              </a:defRPr>
            </a:lvl3pPr>
            <a:lvl4pPr marL="1438275" indent="-1809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Lucida Sans" pitchFamily="34" charset="0"/>
              <a:buChar char="•"/>
              <a:defRPr sz="16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4pPr>
            <a:lvl5pPr marL="1795463" indent="-174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Lucida Sans" pitchFamily="34" charset="0"/>
              <a:buChar char="•"/>
              <a:defRPr sz="1400">
                <a:solidFill>
                  <a:schemeClr val="tx1"/>
                </a:solidFill>
                <a:latin typeface="Lucida Sans" pitchFamily="34" charset="0"/>
                <a:ea typeface="ＭＳ Ｐゴシック" pitchFamily="28" charset="-128"/>
                <a:cs typeface="Calibri" pitchFamily="34" charset="0"/>
              </a:defRPr>
            </a:lvl5pPr>
            <a:lvl6pPr marL="22685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7257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1829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640138" indent="-1905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021"/>
              </a:buClr>
              <a:buChar char="»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1" dirty="0" smtClean="0">
                <a:solidFill>
                  <a:srgbClr val="DA001A"/>
                </a:solidFill>
              </a:rPr>
              <a:t>Was tun?</a:t>
            </a:r>
          </a:p>
          <a:p>
            <a:pPr>
              <a:buSzPct val="100000"/>
              <a:buFont typeface="Wingdings" panose="05000000000000000000" pitchFamily="2" charset="2"/>
              <a:buChar char="à"/>
            </a:pPr>
            <a:r>
              <a:rPr lang="de-DE" sz="2000" dirty="0" smtClean="0"/>
              <a:t>Erfahrungen </a:t>
            </a:r>
            <a:r>
              <a:rPr lang="de-DE" sz="2000" dirty="0"/>
              <a:t>von Betroffenen in den </a:t>
            </a:r>
            <a:r>
              <a:rPr lang="de-DE" sz="2000" dirty="0" smtClean="0"/>
              <a:t>   Mittelpunkt stellen.</a:t>
            </a:r>
            <a:br>
              <a:rPr lang="de-DE" sz="2000" dirty="0" smtClean="0"/>
            </a:br>
            <a:endParaRPr lang="de-DE" sz="2000" dirty="0" smtClean="0"/>
          </a:p>
          <a:p>
            <a:pPr>
              <a:buSzPct val="100000"/>
              <a:buFont typeface="Wingdings" panose="05000000000000000000" pitchFamily="2" charset="2"/>
              <a:buChar char="à"/>
            </a:pPr>
            <a:r>
              <a:rPr lang="de-DE" sz="2000" dirty="0" smtClean="0"/>
              <a:t>Eigenes Handeln reflektieren.</a:t>
            </a:r>
            <a:br>
              <a:rPr lang="de-DE" sz="2000" dirty="0" smtClean="0"/>
            </a:br>
            <a:endParaRPr lang="de-DE" sz="2000" dirty="0" smtClean="0"/>
          </a:p>
          <a:p>
            <a:pPr>
              <a:buSzPct val="100000"/>
              <a:buFont typeface="Wingdings" panose="05000000000000000000" pitchFamily="2" charset="2"/>
              <a:buChar char="à"/>
            </a:pPr>
            <a:r>
              <a:rPr lang="de-DE" sz="2000" dirty="0" smtClean="0"/>
              <a:t>Kultur etablieren in der Menschen offen aussprechen können, wo sie sich nicht wahrgenommen, benachteiligt oder herabgewürdigt fühlen.</a:t>
            </a:r>
            <a:br>
              <a:rPr lang="de-DE" sz="2000" dirty="0" smtClean="0"/>
            </a:br>
            <a:endParaRPr lang="de-DE" sz="2000" dirty="0" smtClean="0"/>
          </a:p>
          <a:p>
            <a:pPr>
              <a:buSzPct val="100000"/>
              <a:buFont typeface="Wingdings" panose="05000000000000000000" pitchFamily="2" charset="2"/>
              <a:buChar char="à"/>
            </a:pPr>
            <a:r>
              <a:rPr lang="de-DE" sz="2000" dirty="0" smtClean="0"/>
              <a:t>Als Einzelpersonen und als </a:t>
            </a:r>
            <a:r>
              <a:rPr lang="de-DE" sz="2000" dirty="0"/>
              <a:t>O</a:t>
            </a:r>
            <a:r>
              <a:rPr lang="de-DE" sz="2000" dirty="0" smtClean="0"/>
              <a:t>rganisation daran arbeiten, dass Diskriminierung und Vorurteile abgebaut werden und Räume entstehen, die tatsächlich für alle Menschen offen sind.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946"/>
            <a:ext cx="2893423" cy="28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A001A"/>
                </a:solidFill>
                <a:ea typeface="ＭＳ Ｐゴシック" pitchFamily="34" charset="-128"/>
              </a:rPr>
              <a:t>www.kja-freiburg.de/dvja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/>
          <a:p>
            <a:pPr>
              <a:defRPr/>
            </a:pPr>
            <a:fld id="{2E81513E-65A8-4BFD-9FF3-09DFD657A135}" type="datetime1">
              <a:rPr lang="de-DE" smtClean="0"/>
              <a:pPr>
                <a:defRPr/>
              </a:pPr>
              <a:t>18.04.2023</a:t>
            </a:fld>
            <a:endParaRPr lang="de-DE" smtClean="0"/>
          </a:p>
        </p:txBody>
      </p:sp>
      <p:pic>
        <p:nvPicPr>
          <p:cNvPr id="2" name="Grafik 1">
            <a:hlinkClick r:id="rId2" action="ppaction://hlinkfile" tooltip="www,kja.freiburg,de/dvj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0" y="2236050"/>
            <a:ext cx="8820673" cy="26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EBFR-farbig-">
      <a:dk1>
        <a:srgbClr val="000000"/>
      </a:dk1>
      <a:lt1>
        <a:srgbClr val="FFFFFF"/>
      </a:lt1>
      <a:dk2>
        <a:srgbClr val="DA001A"/>
      </a:dk2>
      <a:lt2>
        <a:srgbClr val="FFFFFF"/>
      </a:lt2>
      <a:accent1>
        <a:srgbClr val="DA001A"/>
      </a:accent1>
      <a:accent2>
        <a:srgbClr val="EE8258"/>
      </a:accent2>
      <a:accent3>
        <a:srgbClr val="F8C4A5"/>
      </a:accent3>
      <a:accent4>
        <a:srgbClr val="C6C6C6"/>
      </a:accent4>
      <a:accent5>
        <a:srgbClr val="8F8F8F"/>
      </a:accent5>
      <a:accent6>
        <a:srgbClr val="5E5E5E"/>
      </a:accent6>
      <a:hlink>
        <a:srgbClr val="DA001A"/>
      </a:hlink>
      <a:folHlink>
        <a:srgbClr val="8F8F8F"/>
      </a:folHlink>
    </a:clrScheme>
    <a:fontScheme name="Arial">
      <a:majorFont>
        <a:latin typeface="Arial 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DF0C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DF0C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">
        <a:dk1>
          <a:srgbClr val="000000"/>
        </a:dk1>
        <a:lt1>
          <a:srgbClr val="FFFFFF"/>
        </a:lt1>
        <a:dk2>
          <a:srgbClr val="007382"/>
        </a:dk2>
        <a:lt2>
          <a:srgbClr val="5A5A5A"/>
        </a:lt2>
        <a:accent1>
          <a:srgbClr val="004114"/>
        </a:accent1>
        <a:accent2>
          <a:srgbClr val="41A52D"/>
        </a:accent2>
        <a:accent3>
          <a:srgbClr val="FFFFFF"/>
        </a:accent3>
        <a:accent4>
          <a:srgbClr val="000000"/>
        </a:accent4>
        <a:accent5>
          <a:srgbClr val="AAB0AA"/>
        </a:accent5>
        <a:accent6>
          <a:srgbClr val="3A9528"/>
        </a:accent6>
        <a:hlink>
          <a:srgbClr val="911E3C"/>
        </a:hlink>
        <a:folHlink>
          <a:srgbClr val="FAA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Bildschirmpräsentation (4:3)</PresentationFormat>
  <Paragraphs>55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</vt:lpstr>
      <vt:lpstr>Calibri</vt:lpstr>
      <vt:lpstr>Lucida Sans</vt:lpstr>
      <vt:lpstr>Wingdings</vt:lpstr>
      <vt:lpstr>Leere Präsentation</vt:lpstr>
      <vt:lpstr>IN DER JUGENDARBEIT GIBT ES KEINE DISKRIMINIERUNG DOCH!</vt:lpstr>
      <vt:lpstr>Diskriminierungskritische  und vorurteilsbewusste Jugendarbeit</vt:lpstr>
      <vt:lpstr>Diskriminierungskritische  und vorurteilsbewusste Jugendarbeit</vt:lpstr>
      <vt:lpstr>Formen der Diskriminierung</vt:lpstr>
      <vt:lpstr>Formen der Diskriminierung</vt:lpstr>
      <vt:lpstr>Jugendarbeit ist diskriminierend</vt:lpstr>
      <vt:lpstr>Beispiele für Diskriminierung in der Kirchlichen Jugendarbeit: </vt:lpstr>
      <vt:lpstr>Jugendarbeit muss sich Diskriminierungserfahrungen stellen</vt:lpstr>
      <vt:lpstr>www.kja-freiburg.de/dvja</vt:lpstr>
      <vt:lpstr>    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Beispielfoliensatz Erzbistum Freiburg</dc:title>
  <dc:subject>.*ppt-Vorlage</dc:subject>
  <dc:creator>Georg Auer</dc:creator>
  <cp:keywords>Präsentation, Vorlage</cp:keywords>
  <cp:lastModifiedBy>Schopf Franziska</cp:lastModifiedBy>
  <cp:revision>569</cp:revision>
  <cp:lastPrinted>2009-02-25T16:55:19Z</cp:lastPrinted>
  <dcterms:created xsi:type="dcterms:W3CDTF">2009-02-24T13:07:26Z</dcterms:created>
  <dcterms:modified xsi:type="dcterms:W3CDTF">2023-04-18T13:49:38Z</dcterms:modified>
</cp:coreProperties>
</file>