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48" r:id="rId1"/>
  </p:sldMasterIdLst>
  <p:notesMasterIdLst>
    <p:notesMasterId r:id="rId9"/>
  </p:notesMasterIdLst>
  <p:sldIdLst>
    <p:sldId id="325" r:id="rId2"/>
    <p:sldId id="308" r:id="rId3"/>
    <p:sldId id="353" r:id="rId4"/>
    <p:sldId id="354" r:id="rId5"/>
    <p:sldId id="355" r:id="rId6"/>
    <p:sldId id="352" r:id="rId7"/>
    <p:sldId id="302" r:id="rId8"/>
  </p:sldIdLst>
  <p:sldSz cx="9144000" cy="6858000" type="screen4x3"/>
  <p:notesSz cx="6794500" cy="99314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8">
          <p15:clr>
            <a:srgbClr val="A4A3A4"/>
          </p15:clr>
        </p15:guide>
        <p15:guide id="2" orient="horz" pos="3975">
          <p15:clr>
            <a:srgbClr val="A4A3A4"/>
          </p15:clr>
        </p15:guide>
        <p15:guide id="3" pos="2881">
          <p15:clr>
            <a:srgbClr val="A4A3A4"/>
          </p15:clr>
        </p15:guide>
        <p15:guide id="4" pos="203">
          <p15:clr>
            <a:srgbClr val="A4A3A4"/>
          </p15:clr>
        </p15:guide>
        <p15:guide id="5" pos="55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fuhl Judith" initials="PJ" lastIdx="1" clrIdx="0">
    <p:extLst>
      <p:ext uri="{19B8F6BF-5375-455C-9EA6-DF929625EA0E}">
        <p15:presenceInfo xmlns:p15="http://schemas.microsoft.com/office/powerpoint/2012/main" userId="Pfuhl Judit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1A"/>
    <a:srgbClr val="F20000"/>
    <a:srgbClr val="F8C4A5"/>
    <a:srgbClr val="EE8258"/>
    <a:srgbClr val="FFFFFF"/>
    <a:srgbClr val="FF0000"/>
    <a:srgbClr val="005022"/>
    <a:srgbClr val="76A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93094" autoAdjust="0"/>
  </p:normalViewPr>
  <p:slideViewPr>
    <p:cSldViewPr snapToGrid="0" snapToObjects="1">
      <p:cViewPr varScale="1">
        <p:scale>
          <a:sx n="64" d="100"/>
          <a:sy n="64" d="100"/>
        </p:scale>
        <p:origin x="67" y="446"/>
      </p:cViewPr>
      <p:guideLst>
        <p:guide orient="horz" pos="868"/>
        <p:guide orient="horz" pos="3975"/>
        <p:guide pos="2881"/>
        <p:guide pos="203"/>
        <p:guide pos="55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-43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30" y="82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8050"/>
            <a:ext cx="4981575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4513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fld id="{4F2F1D8A-D5E4-49AA-99FE-4A5E4281AA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utz.kja-freiburg.de/themen/schutz-gegen-sexualisierte-gewalt/materialien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 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Diese grundsätzlichen Hinweise, sind bei der Planung und Durchführung von digitalen Veranstaltungen hilfreich. </a:t>
            </a:r>
            <a:b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</a:b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Der wertschätzende und grenzachtende Umgang sowie der Verhaltenskodex des Erzbistums Freiburg gilt bei Angeboten der kirchlichen Jugendarbeit im digitalen Raum ebenso wie bei Präsenztreffen.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336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Auf einzelne Symbole wird später näher eingegangen.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962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Check:</a:t>
            </a:r>
            <a:r>
              <a:rPr lang="de-DE" baseline="0" dirty="0" smtClean="0"/>
              <a:t> Was wird von mir </a:t>
            </a:r>
            <a:r>
              <a:rPr lang="de-DE" b="1" baseline="0" dirty="0" smtClean="0"/>
              <a:t>sichtbar</a:t>
            </a:r>
            <a:r>
              <a:rPr lang="de-DE" baseline="0" dirty="0" smtClean="0"/>
              <a:t>: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kurz Zeit lassen es sich unter diesen Bedingungen einzurichten,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evtl. Hinweis darauf, dass wir heute auch aufstehen werden, …</a:t>
            </a:r>
            <a:b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6856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Erreichbarkeit: hier Kontaktmöglichkeiten benennen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468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7849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Weitere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 Punkte zum grenzachtenden und sensiblen Umgang:  </a:t>
            </a:r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  <a:cs typeface="+mn-cs"/>
            </a:endParaRPr>
          </a:p>
          <a:p>
            <a:pPr marL="457200" lvl="1" indent="0">
              <a:buNone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1. Bitte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, dass Teilnehmer*innen ein </a:t>
            </a:r>
            <a:r>
              <a:rPr lang="de-DE" sz="12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Signal/Info geben, wenn sie den „Raum“ während des Programms geplant verlassen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. </a:t>
            </a:r>
          </a:p>
          <a:p>
            <a:pPr marL="457200" lvl="1" indent="0">
              <a:buNone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2. Im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Vorfeld Hinweis geben, dass die Leitung und Teilnehmer*innen die Veranstaltung </a:t>
            </a:r>
            <a:r>
              <a:rPr lang="de-DE" sz="12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unterbrechen, wenn etwas Ungeplantes passiert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, beispielsweise eine Person plötzlich „weg“ ist (Störungen haben Vorrang). </a:t>
            </a:r>
            <a:endParaRPr lang="de-DE" sz="1200" i="1" kern="1200" dirty="0" smtClean="0"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  <a:cs typeface="+mn-cs"/>
            </a:endParaRPr>
          </a:p>
          <a:p>
            <a:pPr marL="457200" lvl="1" indent="0">
              <a:buNone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3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. Durch die digitale Distanz ist ein ganzheitlicher Blick kaum möglich. Daher dem </a:t>
            </a:r>
            <a:r>
              <a:rPr lang="de-DE" sz="12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Veranstaltungsformat angepasst Kontaktdaten erfassen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 (z. Bsp. nicht nur Mail, sondern auch Handynummer etc.) um Personen auch telefonisch erreichen zu können. </a:t>
            </a:r>
            <a:r>
              <a:rPr lang="de-DE" sz="1200" b="1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Ggf. im Vorfeld darüber informieren, dass Leitungsteam je nach Situation  anruft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. </a:t>
            </a:r>
            <a:endParaRPr lang="de-DE" sz="1200" i="1" kern="1200" dirty="0" smtClean="0"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  <a:cs typeface="+mn-cs"/>
            </a:endParaRPr>
          </a:p>
          <a:p>
            <a:pPr lvl="1"/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4. Die „Checkliste Schutzkonzept für Veranstaltungen“ kann bei der Planung von digitalen Veranstaltungen auch genutzt werden.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  <a:sym typeface="Wingdings" panose="05000000000000000000" pitchFamily="2" charset="2"/>
              </a:rPr>
              <a:t> </a:t>
            </a:r>
            <a:r>
              <a:rPr lang="de-DE" dirty="0" smtClean="0">
                <a:hlinkClick r:id="rId3"/>
              </a:rPr>
              <a:t>Materialien zur Prävention vor sexualisierter Gewalt (kja-freiburg.de)</a:t>
            </a:r>
            <a:endParaRPr lang="de-DE" sz="1200" kern="1200" dirty="0" smtClean="0"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26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809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17057" y="4714356"/>
            <a:ext cx="3105509" cy="1088571"/>
          </a:xfrm>
          <a:ln algn="ctr"/>
        </p:spPr>
        <p:txBody>
          <a:bodyPr/>
          <a:lstStyle>
            <a:lvl1pPr marL="0" indent="0" algn="r" eaLnBrk="1" hangingPunct="1">
              <a:buFontTx/>
              <a:buNone/>
              <a:defRPr sz="180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8090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4917057" y="2074482"/>
            <a:ext cx="3114219" cy="2445786"/>
          </a:xfrm>
          <a:ln algn="ctr"/>
        </p:spPr>
        <p:txBody>
          <a:bodyPr tIns="0" rIns="0"/>
          <a:lstStyle>
            <a:lvl1pPr algn="r" eaLnBrk="1" hangingPunct="1">
              <a:defRPr sz="2800" b="0" smtClean="0">
                <a:solidFill>
                  <a:schemeClr val="accent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50" y="719138"/>
            <a:ext cx="1677917" cy="1338139"/>
          </a:xfrm>
          <a:prstGeom prst="rect">
            <a:avLst/>
          </a:prstGeom>
        </p:spPr>
      </p:pic>
      <p:pic>
        <p:nvPicPr>
          <p:cNvPr id="8" name="Grafik 14" descr="Vorlage_A4-Blatt_gebrandet_1-1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3513" y="814388"/>
            <a:ext cx="5305426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(letzte Foli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-4986" y="0"/>
            <a:ext cx="9148985" cy="6858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2400" dirty="0">
              <a:solidFill>
                <a:schemeClr val="accent1"/>
              </a:solidFill>
              <a:ea typeface="ＭＳ Ｐゴシック" pitchFamily="28" charset="-128"/>
            </a:endParaRPr>
          </a:p>
        </p:txBody>
      </p:sp>
      <p:cxnSp>
        <p:nvCxnSpPr>
          <p:cNvPr id="3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8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1411242" y="3870770"/>
            <a:ext cx="6394955" cy="1143000"/>
          </a:xfrm>
          <a:ln algn="ctr"/>
        </p:spPr>
        <p:txBody>
          <a:bodyPr tIns="0" rIns="0"/>
          <a:lstStyle>
            <a:lvl1pPr algn="r" eaLnBrk="1" hangingPunct="1">
              <a:defRPr sz="2800" b="0" smtClean="0">
                <a:solidFill>
                  <a:schemeClr val="bg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31" y="719138"/>
            <a:ext cx="1569588" cy="961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bschnittsüberschrift H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 bwMode="auto">
          <a:xfrm>
            <a:off x="0" y="2265363"/>
            <a:ext cx="8034338" cy="287972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2400" dirty="0">
              <a:solidFill>
                <a:schemeClr val="accent1"/>
              </a:solidFill>
              <a:ea typeface="ＭＳ Ｐゴシック" pitchFamily="28" charset="-128"/>
            </a:endParaRPr>
          </a:p>
        </p:txBody>
      </p:sp>
      <p:cxnSp>
        <p:nvCxnSpPr>
          <p:cNvPr id="5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809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93004" y="5317262"/>
            <a:ext cx="6304484" cy="1088571"/>
          </a:xfrm>
          <a:ln algn="ctr"/>
        </p:spPr>
        <p:txBody>
          <a:bodyPr/>
          <a:lstStyle>
            <a:lvl1pPr marL="0" indent="0" algn="r" eaLnBrk="1" hangingPunct="1">
              <a:buFontTx/>
              <a:buNone/>
              <a:defRPr sz="180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8090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1493003" y="3870770"/>
            <a:ext cx="6313194" cy="1143000"/>
          </a:xfrm>
          <a:ln algn="ctr"/>
        </p:spPr>
        <p:txBody>
          <a:bodyPr tIns="0" rIns="0"/>
          <a:lstStyle>
            <a:lvl1pPr algn="r" eaLnBrk="1" hangingPunct="1">
              <a:defRPr sz="2800" b="0" smtClean="0">
                <a:solidFill>
                  <a:schemeClr val="bg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50" y="719138"/>
            <a:ext cx="1677917" cy="1338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bschnittsüberschrift H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5" name="Line 71"/>
          <p:cNvSpPr>
            <a:spLocks noChangeShapeType="1"/>
          </p:cNvSpPr>
          <p:nvPr userDrawn="1"/>
        </p:nvSpPr>
        <p:spPr bwMode="auto">
          <a:xfrm>
            <a:off x="0" y="5130800"/>
            <a:ext cx="8018463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cs typeface="Arial" charset="0"/>
            </a:endParaRP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68776" y="5255433"/>
            <a:ext cx="6650006" cy="1088571"/>
          </a:xfrm>
          <a:ln algn="ctr"/>
        </p:spPr>
        <p:txBody>
          <a:bodyPr/>
          <a:lstStyle>
            <a:lvl1pPr marL="0" indent="0" algn="r" eaLnBrk="1" hangingPunct="1">
              <a:buFontTx/>
              <a:buNone/>
              <a:defRPr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8090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1368774" y="2145932"/>
            <a:ext cx="6650007" cy="2873123"/>
          </a:xfrm>
          <a:ln algn="ctr"/>
        </p:spPr>
        <p:txBody>
          <a:bodyPr tIns="0" rIns="0"/>
          <a:lstStyle>
            <a:lvl1pPr algn="r" eaLnBrk="1" hangingPunct="1">
              <a:defRPr sz="3000" b="0" smtClean="0">
                <a:solidFill>
                  <a:schemeClr val="accent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50" y="719138"/>
            <a:ext cx="1677917" cy="1338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6000" y="1728000"/>
            <a:ext cx="7960659" cy="418847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6075-8F36-4D64-9126-FD8426B05547}" type="datetime1">
              <a:rPr lang="de-DE" smtClean="0"/>
              <a:pPr>
                <a:defRPr/>
              </a:pPr>
              <a:t>04.01.2023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76000" y="1728000"/>
            <a:ext cx="3852000" cy="42129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spcBef>
                <a:spcPts val="0"/>
              </a:spcBef>
              <a:spcAft>
                <a:spcPts val="600"/>
              </a:spcAft>
              <a:defRPr sz="1400"/>
            </a:lvl4pPr>
            <a:lvl5pPr>
              <a:spcBef>
                <a:spcPts val="0"/>
              </a:spcBef>
              <a:spcAft>
                <a:spcPts val="600"/>
              </a:spcAft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94400" y="1728000"/>
            <a:ext cx="3852000" cy="42129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spcBef>
                <a:spcPts val="0"/>
              </a:spcBef>
              <a:spcAft>
                <a:spcPts val="600"/>
              </a:spcAft>
              <a:defRPr sz="1400"/>
            </a:lvl4pPr>
            <a:lvl5pPr>
              <a:spcBef>
                <a:spcPts val="0"/>
              </a:spcBef>
              <a:spcAft>
                <a:spcPts val="600"/>
              </a:spcAft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F4A46-4E07-4391-9398-7ACEDD4EB202}" type="datetime1">
              <a:rPr lang="de-DE" smtClean="0"/>
              <a:pPr>
                <a:defRPr/>
              </a:pPr>
              <a:t>04.01.2023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0E5C6-5567-4887-B22A-F6D49DCE0324}" type="datetime1">
              <a:rPr lang="de-DE" smtClean="0"/>
              <a:pPr>
                <a:defRPr/>
              </a:pPr>
              <a:t>04.01.2023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49F27-0165-43A7-AC54-F3FE4C69B631}" type="datetime1">
              <a:rPr lang="de-DE" smtClean="0"/>
              <a:pPr>
                <a:defRPr/>
              </a:pPr>
              <a:t>04.01.2023</a:t>
            </a:fld>
            <a:endParaRPr lang="de-DE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8922" y="4876800"/>
            <a:ext cx="5486400" cy="566738"/>
          </a:xfrm>
        </p:spPr>
        <p:txBody>
          <a:bodyPr/>
          <a:lstStyle>
            <a:lvl1pPr algn="l">
              <a:defRPr sz="1800"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18922" y="1728001"/>
            <a:ext cx="5486400" cy="306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18922" y="5515362"/>
            <a:ext cx="5486400" cy="733037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9C84-5A89-4F68-82D5-29E471EE7A09}" type="datetime1">
              <a:rPr lang="de-DE" smtClean="0"/>
              <a:pPr>
                <a:defRPr/>
              </a:pPr>
              <a:t>04.01.2023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76000" y="1728000"/>
            <a:ext cx="7960659" cy="4220309"/>
          </a:xfrm>
        </p:spPr>
        <p:txBody>
          <a:bodyPr/>
          <a:lstStyle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EE811-F3D6-4186-B1C9-65959ADF23FA}" type="datetime1">
              <a:rPr lang="de-DE" smtClean="0"/>
              <a:pPr>
                <a:defRPr/>
              </a:pPr>
              <a:t>04.01.2023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2138" y="1741488"/>
            <a:ext cx="7959725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3076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592138" y="192088"/>
            <a:ext cx="703421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89" name="Rectangle 65"/>
          <p:cNvSpPr>
            <a:spLocks noChangeArrowheads="1"/>
          </p:cNvSpPr>
          <p:nvPr userDrawn="1"/>
        </p:nvSpPr>
        <p:spPr bwMode="auto">
          <a:xfrm>
            <a:off x="8091488" y="6502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fld id="{91D4F04E-0A80-4F75-A550-DF1017AEB69A}" type="slidenum">
              <a:rPr lang="de-DE" sz="800">
                <a:solidFill>
                  <a:schemeClr val="accent1"/>
                </a:solidFill>
                <a:latin typeface="+mn-lt"/>
                <a:cs typeface="Arial" charset="0"/>
              </a:rPr>
              <a:pPr algn="r" eaLnBrk="0" hangingPunct="0">
                <a:defRPr/>
              </a:pPr>
              <a:t>‹Nr.›</a:t>
            </a:fld>
            <a:endParaRPr lang="de-DE" sz="800" dirty="0">
              <a:solidFill>
                <a:schemeClr val="accent1"/>
              </a:solidFill>
              <a:latin typeface="+mn-lt"/>
              <a:cs typeface="Arial" charset="0"/>
            </a:endParaRPr>
          </a:p>
        </p:txBody>
      </p:sp>
      <p:sp>
        <p:nvSpPr>
          <p:cNvPr id="1090" name="Rectangle 66"/>
          <p:cNvSpPr>
            <a:spLocks noChangeArrowheads="1"/>
          </p:cNvSpPr>
          <p:nvPr userDrawn="1"/>
        </p:nvSpPr>
        <p:spPr bwMode="auto">
          <a:xfrm>
            <a:off x="0" y="6767513"/>
            <a:ext cx="9144000" cy="904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DA001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2400">
              <a:ea typeface="ＭＳ Ｐゴシック" pitchFamily="28" charset="-128"/>
            </a:endParaRPr>
          </a:p>
        </p:txBody>
      </p:sp>
      <p:sp>
        <p:nvSpPr>
          <p:cNvPr id="1091" name="Line 67"/>
          <p:cNvSpPr>
            <a:spLocks noChangeShapeType="1"/>
          </p:cNvSpPr>
          <p:nvPr userDrawn="1"/>
        </p:nvSpPr>
        <p:spPr bwMode="auto">
          <a:xfrm>
            <a:off x="0" y="6434138"/>
            <a:ext cx="91440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cs typeface="Arial" charset="0"/>
            </a:endParaRPr>
          </a:p>
        </p:txBody>
      </p:sp>
      <p:sp>
        <p:nvSpPr>
          <p:cNvPr id="1095" name="Line 71"/>
          <p:cNvSpPr>
            <a:spLocks noChangeShapeType="1"/>
          </p:cNvSpPr>
          <p:nvPr userDrawn="1"/>
        </p:nvSpPr>
        <p:spPr bwMode="auto">
          <a:xfrm>
            <a:off x="0" y="1223963"/>
            <a:ext cx="91440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cs typeface="Arial" charset="0"/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92138" y="6502400"/>
            <a:ext cx="9112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800">
                <a:solidFill>
                  <a:schemeClr val="accent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2"/>
          </p:nvPr>
        </p:nvSpPr>
        <p:spPr>
          <a:xfrm>
            <a:off x="6497638" y="6518275"/>
            <a:ext cx="15938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800">
                <a:solidFill>
                  <a:schemeClr val="accent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30FBBF3-1E01-4DD4-8602-73345D167F8D}" type="datetime1">
              <a:rPr lang="de-DE" smtClean="0"/>
              <a:pPr>
                <a:defRPr/>
              </a:pPr>
              <a:t>04.01.2023</a:t>
            </a:fld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925" y="315004"/>
            <a:ext cx="1107911" cy="8835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1" r:id="rId6"/>
    <p:sldLayoutId id="2147483892" r:id="rId7"/>
    <p:sldLayoutId id="2147483893" r:id="rId8"/>
    <p:sldLayoutId id="2147483894" r:id="rId9"/>
    <p:sldLayoutId id="2147483895" r:id="rId10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+mj-lt"/>
          <a:ea typeface="ＭＳ Ｐゴシック" pitchFamily="28" charset="-128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SzPct val="150000"/>
        <a:buFont typeface="Lucida Sans" pitchFamily="34" charset="0"/>
        <a:buChar char="•"/>
        <a:defRPr sz="2400">
          <a:solidFill>
            <a:schemeClr val="tx1"/>
          </a:solidFill>
          <a:latin typeface="+mn-lt"/>
          <a:ea typeface="ＭＳ Ｐゴシック" pitchFamily="28" charset="-128"/>
          <a:cs typeface="Calibri" pitchFamily="34" charset="0"/>
        </a:defRPr>
      </a:lvl1pPr>
      <a:lvl2pPr marL="628650" indent="-180975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SzPct val="150000"/>
        <a:buFont typeface="Lucida Sans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28" charset="-128"/>
          <a:cs typeface="Calibri" pitchFamily="34" charset="0"/>
        </a:defRPr>
      </a:lvl2pPr>
      <a:lvl3pPr marL="990600" indent="-180975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SzPct val="150000"/>
        <a:buFont typeface="Lucida Sans" pitchFamily="34" charset="0"/>
        <a:buChar char="•"/>
        <a:defRPr>
          <a:solidFill>
            <a:schemeClr val="tx1"/>
          </a:solidFill>
          <a:latin typeface="+mn-lt"/>
          <a:ea typeface="ＭＳ Ｐゴシック" pitchFamily="28" charset="-128"/>
          <a:cs typeface="Calibri" pitchFamily="34" charset="0"/>
        </a:defRPr>
      </a:lvl3pPr>
      <a:lvl4pPr marL="1438275" indent="-180975" algn="l" rtl="0" eaLnBrk="0" fontAlgn="base" hangingPunct="0">
        <a:spcBef>
          <a:spcPct val="80000"/>
        </a:spcBef>
        <a:spcAft>
          <a:spcPct val="0"/>
        </a:spcAft>
        <a:buClr>
          <a:schemeClr val="tx2"/>
        </a:buClr>
        <a:buFont typeface="Lucida Sans" pitchFamily="34" charset="0"/>
        <a:buChar char="•"/>
        <a:defRPr sz="1600">
          <a:solidFill>
            <a:schemeClr val="tx1"/>
          </a:solidFill>
          <a:latin typeface="Lucida Sans" pitchFamily="34" charset="0"/>
          <a:ea typeface="ＭＳ Ｐゴシック" pitchFamily="28" charset="-128"/>
          <a:cs typeface="Calibri" pitchFamily="34" charset="0"/>
        </a:defRPr>
      </a:lvl4pPr>
      <a:lvl5pPr marL="1795463" indent="-174625" algn="l" rtl="0" eaLnBrk="0" fontAlgn="base" hangingPunct="0">
        <a:spcBef>
          <a:spcPct val="80000"/>
        </a:spcBef>
        <a:spcAft>
          <a:spcPct val="0"/>
        </a:spcAft>
        <a:buClr>
          <a:schemeClr val="tx2"/>
        </a:buClr>
        <a:buSzPct val="75000"/>
        <a:buFont typeface="Lucida Sans" pitchFamily="34" charset="0"/>
        <a:buChar char="•"/>
        <a:defRPr sz="1400">
          <a:solidFill>
            <a:schemeClr val="tx1"/>
          </a:solidFill>
          <a:latin typeface="Lucida Sans" pitchFamily="34" charset="0"/>
          <a:ea typeface="ＭＳ Ｐゴシック" pitchFamily="28" charset="-128"/>
          <a:cs typeface="Calibri" pitchFamily="34" charset="0"/>
        </a:defRPr>
      </a:lvl5pPr>
      <a:lvl6pPr marL="22685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6pPr>
      <a:lvl7pPr marL="27257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7pPr>
      <a:lvl8pPr marL="31829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8pPr>
      <a:lvl9pPr marL="36401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8435" name="Titel 5"/>
          <p:cNvSpPr>
            <a:spLocks noGrp="1"/>
          </p:cNvSpPr>
          <p:nvPr>
            <p:ph type="ctrTitle"/>
          </p:nvPr>
        </p:nvSpPr>
        <p:spPr>
          <a:xfrm>
            <a:off x="1493003" y="2612571"/>
            <a:ext cx="6313194" cy="1808175"/>
          </a:xfrm>
          <a:ln/>
        </p:spPr>
        <p:txBody>
          <a:bodyPr/>
          <a:lstStyle/>
          <a:p>
            <a:r>
              <a:rPr lang="de-DE" dirty="0" smtClean="0"/>
              <a:t>Grenzachtender Umgang </a:t>
            </a:r>
            <a:br>
              <a:rPr lang="de-DE" dirty="0" smtClean="0"/>
            </a:br>
            <a:r>
              <a:rPr lang="de-DE" dirty="0" smtClean="0"/>
              <a:t>in digitalen</a:t>
            </a:r>
            <a:br>
              <a:rPr lang="de-DE" dirty="0" smtClean="0"/>
            </a:br>
            <a:r>
              <a:rPr lang="de-DE" dirty="0" smtClean="0"/>
              <a:t>Veranstaltungsräumen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48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Grenzachtender Umgang </a:t>
            </a:r>
            <a:b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</a:br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in digitalen Veranstaltungsräumen</a:t>
            </a:r>
          </a:p>
        </p:txBody>
      </p:sp>
      <p:pic>
        <p:nvPicPr>
          <p:cNvPr id="2" name="Inhaltsplatzhalt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31" y="1604692"/>
            <a:ext cx="1216885" cy="1216885"/>
          </a:xfrm>
        </p:spPr>
      </p:pic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04.01.2023</a:t>
            </a:fld>
            <a:endParaRPr lang="de-DE" smtClean="0"/>
          </a:p>
        </p:txBody>
      </p:sp>
      <p:pic>
        <p:nvPicPr>
          <p:cNvPr id="7" name="Inhaltsplatzhalter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0116" y="1604692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nhaltsplatzhalter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7001" y="1604691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nhaltsplatzhalter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3886" y="1604692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nhaltsplatzhalter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165" y="2821576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nhaltsplatzhalter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7001" y="4038461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nhaltsplatzhalter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099" y="4038461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nhaltsplatzhalter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0114" y="4038458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el 1"/>
          <p:cNvSpPr txBox="1">
            <a:spLocks/>
          </p:cNvSpPr>
          <p:nvPr/>
        </p:nvSpPr>
        <p:spPr bwMode="auto">
          <a:xfrm>
            <a:off x="2062245" y="3143107"/>
            <a:ext cx="4901691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lt"/>
                <a:ea typeface="ＭＳ Ｐゴシック" pitchFamily="28" charset="-128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r>
              <a:rPr lang="de-DE" sz="8000" kern="0" dirty="0" smtClean="0">
                <a:solidFill>
                  <a:srgbClr val="DA001A"/>
                </a:solidFill>
                <a:ea typeface="ＭＳ Ｐゴシック" pitchFamily="34" charset="-128"/>
              </a:rPr>
              <a:t>BASICS</a:t>
            </a:r>
          </a:p>
        </p:txBody>
      </p:sp>
    </p:spTree>
    <p:extLst>
      <p:ext uri="{BB962C8B-B14F-4D97-AF65-F5344CB8AC3E}">
        <p14:creationId xmlns:p14="http://schemas.microsoft.com/office/powerpoint/2010/main" val="255726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Basics</a:t>
            </a:r>
          </a:p>
        </p:txBody>
      </p:sp>
      <p:pic>
        <p:nvPicPr>
          <p:cNvPr id="2" name="Inhaltsplatzhalt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31" y="1604692"/>
            <a:ext cx="1216885" cy="1216885"/>
          </a:xfrm>
        </p:spPr>
      </p:pic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04.01.2023</a:t>
            </a:fld>
            <a:endParaRPr lang="de-DE" smtClean="0"/>
          </a:p>
        </p:txBody>
      </p:sp>
      <p:pic>
        <p:nvPicPr>
          <p:cNvPr id="7" name="Inhaltsplatzhalter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231" y="2821577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nhaltsplatzhalter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230" y="4378273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2116184" y="1627989"/>
            <a:ext cx="6420476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r>
              <a:rPr lang="de-DE" sz="2000" b="1" dirty="0"/>
              <a:t>Stumm-Schaltungs</a:t>
            </a:r>
            <a:r>
              <a:rPr lang="de-DE" sz="2000" dirty="0"/>
              <a:t>-Einstellungen kennen und </a:t>
            </a:r>
            <a:r>
              <a:rPr lang="de-DE" sz="2000" dirty="0" smtClean="0"/>
              <a:t>nutzen.</a:t>
            </a:r>
            <a:br>
              <a:rPr lang="de-DE" sz="2000" dirty="0" smtClean="0"/>
            </a:b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/>
              <a:t/>
            </a:r>
            <a:br>
              <a:rPr lang="de-DE" sz="2000" dirty="0" smtClean="0"/>
            </a:br>
            <a:endParaRPr lang="de-DE" sz="2000" dirty="0" smtClean="0"/>
          </a:p>
          <a:p>
            <a:r>
              <a:rPr lang="de-DE" sz="2000" dirty="0" smtClean="0"/>
              <a:t>Check: Was wird/ist von mir </a:t>
            </a:r>
            <a:r>
              <a:rPr lang="de-DE" sz="2000" b="1" dirty="0" smtClean="0"/>
              <a:t>sichtbar . </a:t>
            </a:r>
            <a:br>
              <a:rPr lang="de-DE" sz="2000" b="1" dirty="0" smtClean="0"/>
            </a:br>
            <a:r>
              <a:rPr lang="de-DE" sz="2000" i="1" dirty="0" smtClean="0"/>
              <a:t>(</a:t>
            </a:r>
            <a:r>
              <a:rPr lang="de-DE" sz="2000" i="1" dirty="0"/>
              <a:t>Hintergrund, Kleidung</a:t>
            </a:r>
            <a:r>
              <a:rPr lang="de-DE" sz="2000" i="1" dirty="0" smtClean="0"/>
              <a:t>,…) </a:t>
            </a:r>
          </a:p>
          <a:p>
            <a:endParaRPr lang="de-DE" sz="2000" i="1" dirty="0"/>
          </a:p>
          <a:p>
            <a:endParaRPr lang="de-DE" sz="2000" i="1" dirty="0"/>
          </a:p>
          <a:p>
            <a:r>
              <a:rPr lang="de-DE" sz="2000" b="1" dirty="0" smtClean="0"/>
              <a:t>Bildschirm teilen: </a:t>
            </a:r>
            <a:r>
              <a:rPr lang="de-DE" sz="2000" dirty="0">
                <a:latin typeface="Arial" charset="0"/>
              </a:rPr>
              <a:t>Zeit lassen und bewusst Daraufhinweisen, damit auch nur geteilt wird, was für die Gruppe bestimmt ist</a:t>
            </a:r>
            <a:endParaRPr lang="de-DE" sz="2000" kern="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580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Basics</a:t>
            </a:r>
          </a:p>
        </p:txBody>
      </p:sp>
      <p:pic>
        <p:nvPicPr>
          <p:cNvPr id="2" name="Inhaltsplatzhalt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31" y="1604692"/>
            <a:ext cx="1216885" cy="1216885"/>
          </a:xfrm>
        </p:spPr>
      </p:pic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04.01.2023</a:t>
            </a:fld>
            <a:endParaRPr lang="de-DE" smtClean="0"/>
          </a:p>
        </p:txBody>
      </p:sp>
      <p:pic>
        <p:nvPicPr>
          <p:cNvPr id="7" name="Inhaltsplatzhalter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231" y="3030577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nhaltsplatzhalter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231" y="4456463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2116184" y="1621458"/>
            <a:ext cx="6420476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r>
              <a:rPr lang="de-DE" sz="2000" b="1" dirty="0" smtClean="0"/>
              <a:t>Chat(</a:t>
            </a:r>
            <a:r>
              <a:rPr lang="de-DE" sz="2000" b="1" dirty="0" err="1" smtClean="0"/>
              <a:t>einstellung</a:t>
            </a:r>
            <a:r>
              <a:rPr lang="de-DE" sz="2000" b="1" dirty="0" smtClean="0"/>
              <a:t>): </a:t>
            </a:r>
            <a:r>
              <a:rPr lang="de-DE" sz="2000" dirty="0" smtClean="0"/>
              <a:t>bewusst </a:t>
            </a:r>
            <a:r>
              <a:rPr lang="de-DE" sz="2000" dirty="0"/>
              <a:t>nutzen und darüber informieren, warum diese Einstellung gewählt wurde. </a:t>
            </a:r>
            <a:r>
              <a:rPr lang="de-DE" sz="1500" dirty="0"/>
              <a:t>Zum Beispiel: die Chatfunktion ist deaktiviert, aus Sorge vor Ablenkungen / grenzverletzenden Äußerungen. </a:t>
            </a:r>
            <a:r>
              <a:rPr lang="de-DE" sz="1500" dirty="0" smtClean="0"/>
              <a:t/>
            </a:r>
            <a:br>
              <a:rPr lang="de-DE" sz="1500" dirty="0" smtClean="0"/>
            </a:br>
            <a:r>
              <a:rPr lang="de-DE" sz="1500" dirty="0" smtClean="0"/>
              <a:t/>
            </a:r>
            <a:br>
              <a:rPr lang="de-DE" sz="1500" dirty="0" smtClean="0"/>
            </a:br>
            <a:r>
              <a:rPr lang="de-DE" sz="1500" dirty="0" smtClean="0"/>
              <a:t/>
            </a:r>
            <a:br>
              <a:rPr lang="de-DE" sz="1500" dirty="0" smtClean="0"/>
            </a:br>
            <a:endParaRPr lang="de-DE" sz="1500" dirty="0" smtClean="0"/>
          </a:p>
          <a:p>
            <a:r>
              <a:rPr lang="de-DE" sz="2000" dirty="0"/>
              <a:t>Hinweis Vertraulichkeit: </a:t>
            </a:r>
            <a:r>
              <a:rPr lang="de-DE" sz="2000" dirty="0" smtClean="0"/>
              <a:t>Es darf nichts </a:t>
            </a:r>
            <a:r>
              <a:rPr lang="de-DE" sz="2000" b="1" dirty="0"/>
              <a:t>mitgefilmt /</a:t>
            </a:r>
            <a:r>
              <a:rPr lang="de-DE" sz="2000" b="1" dirty="0" smtClean="0"/>
              <a:t>aufgenommen werden</a:t>
            </a:r>
            <a:r>
              <a:rPr lang="de-DE" sz="2000" dirty="0" smtClean="0"/>
              <a:t>.</a:t>
            </a:r>
          </a:p>
          <a:p>
            <a:endParaRPr lang="de-DE" sz="2000" dirty="0"/>
          </a:p>
          <a:p>
            <a:pPr marL="0" indent="0">
              <a:buNone/>
            </a:pPr>
            <a:endParaRPr lang="de-DE" sz="1100" dirty="0" smtClean="0"/>
          </a:p>
          <a:p>
            <a:r>
              <a:rPr lang="de-DE" sz="2000" b="1" dirty="0"/>
              <a:t>Erreichbarkei</a:t>
            </a:r>
            <a:r>
              <a:rPr lang="de-DE" sz="2000" dirty="0"/>
              <a:t>t für </a:t>
            </a:r>
            <a:r>
              <a:rPr lang="de-DE" sz="2000" b="1" dirty="0"/>
              <a:t>technische aber auch persönliche Probleme</a:t>
            </a:r>
            <a:r>
              <a:rPr lang="de-DE" sz="2000" dirty="0"/>
              <a:t> und </a:t>
            </a:r>
            <a:r>
              <a:rPr lang="de-DE" sz="2000" dirty="0" smtClean="0"/>
              <a:t>Anliegen.</a:t>
            </a:r>
            <a:endParaRPr lang="de-DE" sz="2000" kern="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Basics</a:t>
            </a:r>
          </a:p>
        </p:txBody>
      </p:sp>
      <p:pic>
        <p:nvPicPr>
          <p:cNvPr id="2" name="Inhaltsplatzhalt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31" y="1604692"/>
            <a:ext cx="1216885" cy="1216885"/>
          </a:xfrm>
        </p:spPr>
      </p:pic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04.01.2023</a:t>
            </a:fld>
            <a:endParaRPr lang="de-DE" smtClean="0"/>
          </a:p>
        </p:txBody>
      </p:sp>
      <p:pic>
        <p:nvPicPr>
          <p:cNvPr id="7" name="Inhaltsplatzhalter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231" y="3200399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2116184" y="1621458"/>
            <a:ext cx="6420476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endParaRPr lang="de-DE" sz="2000" b="1" dirty="0" smtClean="0"/>
          </a:p>
          <a:p>
            <a:r>
              <a:rPr lang="de-DE" sz="2000" b="1" dirty="0" smtClean="0"/>
              <a:t>Gespräche </a:t>
            </a:r>
            <a:r>
              <a:rPr lang="de-DE" sz="2000" b="1" dirty="0"/>
              <a:t>nach der Veranstaltung </a:t>
            </a:r>
            <a:r>
              <a:rPr lang="de-DE" sz="2000" b="1" dirty="0" smtClean="0"/>
              <a:t>sind möglich</a:t>
            </a:r>
          </a:p>
          <a:p>
            <a:endParaRPr lang="de-DE" sz="2000" b="1" dirty="0"/>
          </a:p>
          <a:p>
            <a:endParaRPr lang="de-DE" sz="2000" b="1" dirty="0" smtClean="0"/>
          </a:p>
          <a:p>
            <a:endParaRPr lang="de-DE" sz="2000" b="1" dirty="0"/>
          </a:p>
          <a:p>
            <a:r>
              <a:rPr lang="de-DE" sz="2000" b="1" dirty="0" smtClean="0"/>
              <a:t>So </a:t>
            </a:r>
            <a:r>
              <a:rPr lang="de-DE" sz="2000" b="1" dirty="0"/>
              <a:t>möchte ich heute hier angesprochen werden</a:t>
            </a:r>
            <a:r>
              <a:rPr lang="de-DE" sz="2000" dirty="0"/>
              <a:t> (Name, Anrede, Pronomen). </a:t>
            </a:r>
            <a:endParaRPr lang="de-DE" sz="2000" dirty="0" smtClean="0"/>
          </a:p>
        </p:txBody>
      </p:sp>
    </p:spTree>
    <p:extLst>
      <p:ext uri="{BB962C8B-B14F-4D97-AF65-F5344CB8AC3E}">
        <p14:creationId xmlns:p14="http://schemas.microsoft.com/office/powerpoint/2010/main" val="8776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Grenzachtender Umgang </a:t>
            </a:r>
            <a:b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</a:br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in digitalen Veranstaltungsräumen</a:t>
            </a:r>
          </a:p>
        </p:txBody>
      </p:sp>
      <p:pic>
        <p:nvPicPr>
          <p:cNvPr id="2" name="Inhaltsplatzhalt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31" y="1604692"/>
            <a:ext cx="1216885" cy="1216885"/>
          </a:xfrm>
        </p:spPr>
      </p:pic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04.01.2023</a:t>
            </a:fld>
            <a:endParaRPr lang="de-DE" smtClean="0"/>
          </a:p>
        </p:txBody>
      </p:sp>
      <p:pic>
        <p:nvPicPr>
          <p:cNvPr id="7" name="Inhaltsplatzhalter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0116" y="1604692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nhaltsplatzhalter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230" y="2821577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nhaltsplatzhalter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229" y="4038457"/>
            <a:ext cx="1216885" cy="121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el 1"/>
          <p:cNvSpPr txBox="1">
            <a:spLocks/>
          </p:cNvSpPr>
          <p:nvPr/>
        </p:nvSpPr>
        <p:spPr bwMode="auto">
          <a:xfrm>
            <a:off x="2134091" y="4359992"/>
            <a:ext cx="4901691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+mj-lt"/>
                <a:ea typeface="ＭＳ Ｐゴシック" pitchFamily="28" charset="-128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1"/>
                </a:solidFill>
                <a:latin typeface="Arial" charset="0"/>
                <a:ea typeface="ＭＳ Ｐゴシック" pitchFamily="28" charset="-128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5022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r>
              <a:rPr lang="de-DE" sz="8000" kern="0" dirty="0" smtClean="0">
                <a:solidFill>
                  <a:srgbClr val="DA001A"/>
                </a:solidFill>
                <a:ea typeface="ＭＳ Ｐゴシック" pitchFamily="34" charset="-128"/>
              </a:rPr>
              <a:t>Weitere</a:t>
            </a:r>
          </a:p>
          <a:p>
            <a:r>
              <a:rPr lang="de-DE" sz="8000" kern="0" dirty="0" smtClean="0">
                <a:solidFill>
                  <a:srgbClr val="DA001A"/>
                </a:solidFill>
                <a:ea typeface="ＭＳ Ｐゴシック" pitchFamily="34" charset="-128"/>
              </a:rPr>
              <a:t>Hinweise</a:t>
            </a:r>
          </a:p>
        </p:txBody>
      </p:sp>
    </p:spTree>
    <p:extLst>
      <p:ext uri="{BB962C8B-B14F-4D97-AF65-F5344CB8AC3E}">
        <p14:creationId xmlns:p14="http://schemas.microsoft.com/office/powerpoint/2010/main" val="5796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1"/>
          <p:cNvSpPr>
            <a:spLocks noGrp="1"/>
          </p:cNvSpPr>
          <p:nvPr>
            <p:ph type="ctrTitle"/>
          </p:nvPr>
        </p:nvSpPr>
        <p:spPr>
          <a:xfrm>
            <a:off x="1136393" y="3962400"/>
            <a:ext cx="6892960" cy="2451652"/>
          </a:xfrm>
          <a:ln/>
        </p:spPr>
        <p:txBody>
          <a:bodyPr/>
          <a:lstStyle/>
          <a:p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/>
              <a:t/>
            </a:r>
            <a:br>
              <a:rPr lang="de-DE" sz="1800" dirty="0"/>
            </a:br>
            <a:endParaRPr lang="de-DE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EBFR-farbig-">
      <a:dk1>
        <a:srgbClr val="000000"/>
      </a:dk1>
      <a:lt1>
        <a:srgbClr val="FFFFFF"/>
      </a:lt1>
      <a:dk2>
        <a:srgbClr val="DA001A"/>
      </a:dk2>
      <a:lt2>
        <a:srgbClr val="FFFFFF"/>
      </a:lt2>
      <a:accent1>
        <a:srgbClr val="DA001A"/>
      </a:accent1>
      <a:accent2>
        <a:srgbClr val="EE8258"/>
      </a:accent2>
      <a:accent3>
        <a:srgbClr val="F8C4A5"/>
      </a:accent3>
      <a:accent4>
        <a:srgbClr val="C6C6C6"/>
      </a:accent4>
      <a:accent5>
        <a:srgbClr val="8F8F8F"/>
      </a:accent5>
      <a:accent6>
        <a:srgbClr val="5E5E5E"/>
      </a:accent6>
      <a:hlink>
        <a:srgbClr val="DA001A"/>
      </a:hlink>
      <a:folHlink>
        <a:srgbClr val="8F8F8F"/>
      </a:folHlink>
    </a:clrScheme>
    <a:fontScheme name="Arial">
      <a:majorFont>
        <a:latin typeface="Arial 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DF0C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DF0C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">
        <a:dk1>
          <a:srgbClr val="000000"/>
        </a:dk1>
        <a:lt1>
          <a:srgbClr val="FFFFFF"/>
        </a:lt1>
        <a:dk2>
          <a:srgbClr val="007382"/>
        </a:dk2>
        <a:lt2>
          <a:srgbClr val="5A5A5A"/>
        </a:lt2>
        <a:accent1>
          <a:srgbClr val="004114"/>
        </a:accent1>
        <a:accent2>
          <a:srgbClr val="41A52D"/>
        </a:accent2>
        <a:accent3>
          <a:srgbClr val="FFFFFF"/>
        </a:accent3>
        <a:accent4>
          <a:srgbClr val="000000"/>
        </a:accent4>
        <a:accent5>
          <a:srgbClr val="AAB0AA"/>
        </a:accent5>
        <a:accent6>
          <a:srgbClr val="3A9528"/>
        </a:accent6>
        <a:hlink>
          <a:srgbClr val="911E3C"/>
        </a:hlink>
        <a:folHlink>
          <a:srgbClr val="FAA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393</Words>
  <Application>Microsoft Office PowerPoint</Application>
  <PresentationFormat>Bildschirmpräsentation (4:3)</PresentationFormat>
  <Paragraphs>46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ＭＳ Ｐゴシック</vt:lpstr>
      <vt:lpstr>Arial</vt:lpstr>
      <vt:lpstr>Arial </vt:lpstr>
      <vt:lpstr>Calibri</vt:lpstr>
      <vt:lpstr>Lucida Sans</vt:lpstr>
      <vt:lpstr>Wingdings</vt:lpstr>
      <vt:lpstr>Leere Präsentation</vt:lpstr>
      <vt:lpstr>Grenzachtender Umgang  in digitalen Veranstaltungsräumen</vt:lpstr>
      <vt:lpstr>Grenzachtender Umgang  in digitalen Veranstaltungsräumen</vt:lpstr>
      <vt:lpstr>Basics</vt:lpstr>
      <vt:lpstr>Basics</vt:lpstr>
      <vt:lpstr>Basics</vt:lpstr>
      <vt:lpstr>Grenzachtender Umgang  in digitalen Veranstaltungsräumen</vt:lpstr>
      <vt:lpstr>    </vt:lpstr>
    </vt:vector>
  </TitlesOfParts>
  <Company>Erzbistum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Beispielfoliensatz Erzbistum Freiburg</dc:title>
  <dc:subject>.*ppt-Vorlage</dc:subject>
  <dc:creator>Georg Auer</dc:creator>
  <cp:keywords>Präsentation, Vorlage</cp:keywords>
  <cp:lastModifiedBy>Pfuhl Judith</cp:lastModifiedBy>
  <cp:revision>545</cp:revision>
  <cp:lastPrinted>2009-02-25T16:55:19Z</cp:lastPrinted>
  <dcterms:created xsi:type="dcterms:W3CDTF">2009-02-24T13:07:26Z</dcterms:created>
  <dcterms:modified xsi:type="dcterms:W3CDTF">2023-01-04T10:23:15Z</dcterms:modified>
</cp:coreProperties>
</file>